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4" r:id="rId4"/>
    <p:sldId id="258" r:id="rId5"/>
    <p:sldId id="259" r:id="rId6"/>
    <p:sldId id="260" r:id="rId7"/>
    <p:sldId id="262" r:id="rId8"/>
    <p:sldId id="265" r:id="rId9"/>
    <p:sldId id="261" r:id="rId10"/>
    <p:sldId id="266" r:id="rId11"/>
  </p:sldIdLst>
  <p:sldSz cx="12192000" cy="6858000"/>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a:xfrm>
            <a:off x="2692397" y="5037663"/>
            <a:ext cx="5214635" cy="279400"/>
          </a:xfrm>
        </p:spPr>
        <p:txBody>
          <a:bodyPr/>
          <a:lstStyle/>
          <a:p>
            <a:endParaRPr lang="ar-LY"/>
          </a:p>
        </p:txBody>
      </p:sp>
      <p:sp>
        <p:nvSpPr>
          <p:cNvPr id="6" name="Slide Number Placeholder 5"/>
          <p:cNvSpPr>
            <a:spLocks noGrp="1"/>
          </p:cNvSpPr>
          <p:nvPr>
            <p:ph type="sldNum" sz="quarter" idx="12"/>
          </p:nvPr>
        </p:nvSpPr>
        <p:spPr>
          <a:xfrm>
            <a:off x="8956900" y="5037663"/>
            <a:ext cx="551167" cy="279400"/>
          </a:xfrm>
        </p:spPr>
        <p:txBody>
          <a:bodyPr/>
          <a:lstStyle/>
          <a:p>
            <a:fld id="{53A90458-FDD0-4EF1-9149-74724C476202}" type="slidenum">
              <a:rPr lang="ar-LY" smtClean="0"/>
              <a:t>‹#›</a:t>
            </a:fld>
            <a:endParaRPr lang="ar-LY"/>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07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331C4-1F7C-4311-B556-BDD0C2574FDA}" type="datetimeFigureOut">
              <a:rPr lang="ar-LY" smtClean="0"/>
              <a:t>24/11/1447</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236478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92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341383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69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5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27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32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146290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331C4-1F7C-4311-B556-BDD0C2574FDA}" type="datetimeFigureOut">
              <a:rPr lang="ar-LY" smtClean="0"/>
              <a:t>24/11/1447</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53A90458-FDD0-4EF1-9149-74724C476202}" type="slidenum">
              <a:rPr lang="ar-LY" smtClean="0"/>
              <a:t>‹#›</a:t>
            </a:fld>
            <a:endParaRPr lang="ar-LY"/>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3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3331C4-1F7C-4311-B556-BDD0C2574FDA}" type="datetimeFigureOut">
              <a:rPr lang="ar-LY" smtClean="0"/>
              <a:t>24/11/1447</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273951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3331C4-1F7C-4311-B556-BDD0C2574FDA}" type="datetimeFigureOut">
              <a:rPr lang="ar-LY" smtClean="0"/>
              <a:t>24/11/1447</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53A90458-FDD0-4EF1-9149-74724C476202}" type="slidenum">
              <a:rPr lang="ar-LY" smtClean="0"/>
              <a:t>‹#›</a:t>
            </a:fld>
            <a:endParaRPr lang="ar-LY"/>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8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3331C4-1F7C-4311-B556-BDD0C2574FDA}" type="datetimeFigureOut">
              <a:rPr lang="ar-LY" smtClean="0"/>
              <a:t>24/11/1447</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53A90458-FDD0-4EF1-9149-74724C476202}" type="slidenum">
              <a:rPr lang="ar-LY" smtClean="0"/>
              <a:t>‹#›</a:t>
            </a:fld>
            <a:endParaRPr lang="ar-LY"/>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2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331C4-1F7C-4311-B556-BDD0C2574FDA}" type="datetimeFigureOut">
              <a:rPr lang="ar-LY" smtClean="0"/>
              <a:t>24/11/1447</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377843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331C4-1F7C-4311-B556-BDD0C2574FDA}" type="datetimeFigureOut">
              <a:rPr lang="ar-LY" smtClean="0"/>
              <a:t>24/11/1447</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53A90458-FDD0-4EF1-9149-74724C476202}" type="slidenum">
              <a:rPr lang="ar-LY" smtClean="0"/>
              <a:t>‹#›</a:t>
            </a:fld>
            <a:endParaRPr lang="ar-LY"/>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02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331C4-1F7C-4311-B556-BDD0C2574FDA}" type="datetimeFigureOut">
              <a:rPr lang="ar-LY" smtClean="0"/>
              <a:t>24/11/1447</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53A90458-FDD0-4EF1-9149-74724C476202}" type="slidenum">
              <a:rPr lang="ar-LY" smtClean="0"/>
              <a:t>‹#›</a:t>
            </a:fld>
            <a:endParaRPr lang="ar-LY"/>
          </a:p>
        </p:txBody>
      </p:sp>
    </p:spTree>
    <p:extLst>
      <p:ext uri="{BB962C8B-B14F-4D97-AF65-F5344CB8AC3E}">
        <p14:creationId xmlns:p14="http://schemas.microsoft.com/office/powerpoint/2010/main" val="28450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3331C4-1F7C-4311-B556-BDD0C2574FDA}" type="datetimeFigureOut">
              <a:rPr lang="ar-LY" smtClean="0"/>
              <a:t>24/11/1447</a:t>
            </a:fld>
            <a:endParaRPr lang="ar-LY"/>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LY"/>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A90458-FDD0-4EF1-9149-74724C476202}" type="slidenum">
              <a:rPr lang="ar-LY" smtClean="0"/>
              <a:t>‹#›</a:t>
            </a:fld>
            <a:endParaRPr lang="ar-LY"/>
          </a:p>
        </p:txBody>
      </p:sp>
    </p:spTree>
    <p:extLst>
      <p:ext uri="{BB962C8B-B14F-4D97-AF65-F5344CB8AC3E}">
        <p14:creationId xmlns:p14="http://schemas.microsoft.com/office/powerpoint/2010/main" val="2605812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641012"/>
            <a:ext cx="9144000" cy="2387600"/>
          </a:xfrm>
        </p:spPr>
        <p:txBody>
          <a:bodyPr>
            <a:noAutofit/>
          </a:bodyPr>
          <a:lstStyle/>
          <a:p>
            <a:pPr lvl="0" eaLnBrk="0" fontAlgn="base" hangingPunct="0">
              <a:lnSpc>
                <a:spcPct val="100000"/>
              </a:lnSpc>
              <a:spcAft>
                <a:spcPct val="0"/>
              </a:spcAft>
            </a:pPr>
            <a:r>
              <a:rPr kumimoji="0" lang="ar-SA" sz="2400" b="1" i="0" u="none" strike="noStrike" cap="none" normalizeH="0" baseline="0" dirty="0">
                <a:ln>
                  <a:noFill/>
                </a:ln>
                <a:solidFill>
                  <a:srgbClr val="262626"/>
                </a:solidFill>
                <a:effectLst/>
                <a:latin typeface="Tahoma" panose="020B0604030504040204" pitchFamily="34" charset="0"/>
                <a:ea typeface="Calibri" panose="020F0502020204030204" pitchFamily="34" charset="0"/>
                <a:cs typeface="Tahoma" panose="020B0604030504040204" pitchFamily="34" charset="0"/>
              </a:rPr>
              <a:t>دولة ليبيـــــــــــــــــا</a:t>
            </a:r>
            <a:r>
              <a:rPr kumimoji="0" lang="en-US" sz="2400" b="0" i="0" u="none" strike="noStrike" cap="none" normalizeH="0" baseline="0" dirty="0">
                <a:ln>
                  <a:noFill/>
                </a:ln>
                <a:solidFill>
                  <a:schemeClr val="tx1"/>
                </a:solidFill>
                <a:effectLst/>
              </a:rPr>
              <a:t/>
            </a:r>
            <a:br>
              <a:rPr kumimoji="0" lang="en-US" sz="2400" b="0" i="0" u="none" strike="noStrike" cap="none" normalizeH="0" baseline="0" dirty="0">
                <a:ln>
                  <a:noFill/>
                </a:ln>
                <a:solidFill>
                  <a:schemeClr val="tx1"/>
                </a:solidFill>
                <a:effectLst/>
              </a:rPr>
            </a:br>
            <a:r>
              <a:rPr kumimoji="0" lang="ar-SA" sz="2400" b="1" i="0" u="none" strike="noStrike" cap="none" normalizeH="0" baseline="0" dirty="0">
                <a:ln>
                  <a:noFill/>
                </a:ln>
                <a:solidFill>
                  <a:srgbClr val="262626"/>
                </a:solidFill>
                <a:effectLst/>
                <a:latin typeface="Tahoma" panose="020B0604030504040204" pitchFamily="34" charset="0"/>
                <a:ea typeface="Calibri" panose="020F0502020204030204" pitchFamily="34" charset="0"/>
                <a:cs typeface="Tahoma" panose="020B0604030504040204" pitchFamily="34" charset="0"/>
              </a:rPr>
              <a:t>وزارة التعليم العالي والبحث العلمي</a:t>
            </a:r>
            <a:r>
              <a:rPr kumimoji="0" lang="en-US" sz="2400" b="0" i="0" u="none" strike="noStrike" cap="none" normalizeH="0" baseline="0" dirty="0">
                <a:ln>
                  <a:noFill/>
                </a:ln>
                <a:solidFill>
                  <a:schemeClr val="tx1"/>
                </a:solidFill>
                <a:effectLst/>
              </a:rPr>
              <a:t/>
            </a:r>
            <a:br>
              <a:rPr kumimoji="0" lang="en-US" sz="2400" b="0" i="0" u="none" strike="noStrike" cap="none" normalizeH="0" baseline="0" dirty="0">
                <a:ln>
                  <a:noFill/>
                </a:ln>
                <a:solidFill>
                  <a:schemeClr val="tx1"/>
                </a:solidFill>
                <a:effectLst/>
              </a:rPr>
            </a:br>
            <a:r>
              <a:rPr kumimoji="0" lang="ar-SA" sz="2400" b="1" i="0" u="none" strike="noStrike" cap="none" normalizeH="0" baseline="0" dirty="0">
                <a:ln>
                  <a:noFill/>
                </a:ln>
                <a:solidFill>
                  <a:srgbClr val="262626"/>
                </a:solidFill>
                <a:effectLst/>
                <a:latin typeface="Tahoma" panose="020B0604030504040204" pitchFamily="34" charset="0"/>
                <a:ea typeface="Calibri" panose="020F0502020204030204" pitchFamily="34" charset="0"/>
                <a:cs typeface="Tahoma" panose="020B0604030504040204" pitchFamily="34" charset="0"/>
              </a:rPr>
              <a:t>جامعة صبراتة</a:t>
            </a:r>
            <a:r>
              <a:rPr kumimoji="0" lang="ar-SA"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ar-SA"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ar-LY" sz="2400" dirty="0"/>
          </a:p>
        </p:txBody>
      </p:sp>
      <p:sp>
        <p:nvSpPr>
          <p:cNvPr id="3" name="Subtitle 2"/>
          <p:cNvSpPr>
            <a:spLocks noGrp="1"/>
          </p:cNvSpPr>
          <p:nvPr>
            <p:ph type="subTitle" idx="1"/>
          </p:nvPr>
        </p:nvSpPr>
        <p:spPr>
          <a:xfrm>
            <a:off x="2292439" y="3028612"/>
            <a:ext cx="7469748" cy="1655762"/>
          </a:xfrm>
        </p:spPr>
        <p:txBody>
          <a:bodyPr>
            <a:normAutofit fontScale="85000" lnSpcReduction="20000"/>
          </a:bodyPr>
          <a:lstStyle/>
          <a:p>
            <a:r>
              <a:rPr lang="ar-SA" sz="4400" dirty="0"/>
              <a:t>كتيب </a:t>
            </a:r>
            <a:r>
              <a:rPr lang="ar-LY" sz="4400" dirty="0"/>
              <a:t>إ</a:t>
            </a:r>
            <a:r>
              <a:rPr lang="ar-SA" sz="4400" dirty="0"/>
              <a:t>رشادي لعضو هيئة التدريس لإنتاج </a:t>
            </a:r>
            <a:r>
              <a:rPr lang="ar-LY" sz="4400" dirty="0"/>
              <a:t>المواد التعليمية الإلكترونية</a:t>
            </a:r>
            <a:endParaRPr lang="en-US" sz="4400" dirty="0"/>
          </a:p>
          <a:p>
            <a:r>
              <a:rPr lang="ar-SA" sz="4400" dirty="0"/>
              <a:t>كلية القانون </a:t>
            </a:r>
            <a:r>
              <a:rPr lang="ar-LY" sz="4400" dirty="0"/>
              <a:t>صرمان</a:t>
            </a:r>
            <a:endParaRPr lang="ar-LY" dirty="0"/>
          </a:p>
        </p:txBody>
      </p:sp>
      <p:pic>
        <p:nvPicPr>
          <p:cNvPr id="4" name="Picture 3"/>
          <p:cNvPicPr/>
          <p:nvPr/>
        </p:nvPicPr>
        <p:blipFill rotWithShape="1">
          <a:blip r:embed="rId2">
            <a:extLst>
              <a:ext uri="{28A0092B-C50C-407E-A947-70E740481C1C}">
                <a14:useLocalDpi xmlns:a14="http://schemas.microsoft.com/office/drawing/2010/main" val="0"/>
              </a:ext>
            </a:extLst>
          </a:blip>
          <a:srcRect r="-4546" b="3759"/>
          <a:stretch/>
        </p:blipFill>
        <p:spPr bwMode="auto">
          <a:xfrm>
            <a:off x="264888" y="457200"/>
            <a:ext cx="1733550" cy="2105025"/>
          </a:xfrm>
          <a:prstGeom prst="rect">
            <a:avLst/>
          </a:prstGeom>
          <a:noFill/>
          <a:ln>
            <a:noFill/>
          </a:ln>
          <a:effectLst>
            <a:softEdge rad="12700"/>
          </a:effectLst>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21709" t="2" b="8276"/>
          <a:stretch>
            <a:fillRect/>
          </a:stretch>
        </p:blipFill>
        <p:spPr bwMode="auto">
          <a:xfrm>
            <a:off x="10314568" y="457200"/>
            <a:ext cx="1857375"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LY"/>
          </a:p>
        </p:txBody>
      </p:sp>
    </p:spTree>
    <p:extLst>
      <p:ext uri="{BB962C8B-B14F-4D97-AF65-F5344CB8AC3E}">
        <p14:creationId xmlns:p14="http://schemas.microsoft.com/office/powerpoint/2010/main" val="136395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4253" y="811369"/>
            <a:ext cx="9222343" cy="5064499"/>
          </a:xfrm>
        </p:spPr>
        <p:txBody>
          <a:bodyPr/>
          <a:lstStyle/>
          <a:p>
            <a:pPr algn="ctr"/>
            <a:r>
              <a:rPr lang="ar-LY" dirty="0"/>
              <a:t>تم  تحرير هذا  الكتيب فنيا </a:t>
            </a:r>
            <a:r>
              <a:rPr lang="ar-LY" dirty="0" smtClean="0"/>
              <a:t>بتكليف من لجنة اعداد المشكلة من عميد الكلية من </a:t>
            </a:r>
            <a:r>
              <a:rPr lang="ar-LY" dirty="0"/>
              <a:t>قبل </a:t>
            </a:r>
            <a:br>
              <a:rPr lang="ar-LY" dirty="0"/>
            </a:br>
            <a:r>
              <a:rPr lang="ar-LY" dirty="0"/>
              <a:t>د. هدى الشيخ		عضو لجنة أعداد الادلة بالكلية</a:t>
            </a:r>
            <a:br>
              <a:rPr lang="ar-LY" dirty="0"/>
            </a:br>
            <a:r>
              <a:rPr lang="ar-LY" dirty="0" smtClean="0"/>
              <a:t>د. </a:t>
            </a:r>
            <a:r>
              <a:rPr lang="ar-LY" dirty="0"/>
              <a:t>محمد كاموكا 		</a:t>
            </a:r>
            <a:r>
              <a:rPr lang="ar-LY" dirty="0" smtClean="0"/>
              <a:t>رئيس فريق </a:t>
            </a:r>
            <a:r>
              <a:rPr lang="ar-LY" dirty="0"/>
              <a:t>معيار التعليم </a:t>
            </a:r>
            <a:r>
              <a:rPr lang="ar-LY" dirty="0" smtClean="0"/>
              <a:t>الالكتروني</a:t>
            </a:r>
          </a:p>
          <a:p>
            <a:r>
              <a:rPr lang="ar-LY" dirty="0" smtClean="0"/>
              <a:t>لجنة اعداد الادلة المشكلة بموجب قرار عميد الكلية </a:t>
            </a:r>
          </a:p>
        </p:txBody>
      </p:sp>
      <p:graphicFrame>
        <p:nvGraphicFramePr>
          <p:cNvPr id="6" name="Table 5"/>
          <p:cNvGraphicFramePr>
            <a:graphicFrameLocks noGrp="1"/>
          </p:cNvGraphicFramePr>
          <p:nvPr>
            <p:extLst>
              <p:ext uri="{D42A27DB-BD31-4B8C-83A1-F6EECF244321}">
                <p14:modId xmlns:p14="http://schemas.microsoft.com/office/powerpoint/2010/main" val="3561583386"/>
              </p:ext>
            </p:extLst>
          </p:nvPr>
        </p:nvGraphicFramePr>
        <p:xfrm>
          <a:off x="2163651" y="3026534"/>
          <a:ext cx="8422783" cy="1526948"/>
        </p:xfrm>
        <a:graphic>
          <a:graphicData uri="http://schemas.openxmlformats.org/drawingml/2006/table">
            <a:tbl>
              <a:tblPr rtl="1" firstRow="1" firstCol="1" bandRow="1">
                <a:tableStyleId>{5C22544A-7EE6-4342-B048-85BDC9FD1C3A}</a:tableStyleId>
              </a:tblPr>
              <a:tblGrid>
                <a:gridCol w="904479"/>
                <a:gridCol w="4710710"/>
                <a:gridCol w="2807594"/>
              </a:tblGrid>
              <a:tr h="381737">
                <a:tc>
                  <a:txBody>
                    <a:bodyPr/>
                    <a:lstStyle/>
                    <a:p>
                      <a:pPr algn="just" rtl="1">
                        <a:lnSpc>
                          <a:spcPct val="150000"/>
                        </a:lnSpc>
                        <a:spcAft>
                          <a:spcPts val="0"/>
                        </a:spcAft>
                      </a:pPr>
                      <a:r>
                        <a:rPr lang="ar-SA" sz="1600" dirty="0">
                          <a:effectLst/>
                        </a:rPr>
                        <a:t>ر.م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0"/>
                        </a:spcAft>
                      </a:pPr>
                      <a:r>
                        <a:rPr lang="ar-SA" sz="1600" dirty="0">
                          <a:effectLst/>
                        </a:rPr>
                        <a:t>الاسم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81737">
                <a:tc>
                  <a:txBody>
                    <a:bodyPr/>
                    <a:lstStyle/>
                    <a:p>
                      <a:pPr algn="just" rtl="1">
                        <a:lnSpc>
                          <a:spcPct val="150000"/>
                        </a:lnSpc>
                        <a:spcAft>
                          <a:spcPts val="0"/>
                        </a:spcAft>
                      </a:pPr>
                      <a:r>
                        <a:rPr lang="ar-SA" sz="16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0"/>
                        </a:spcAft>
                      </a:pPr>
                      <a:r>
                        <a:rPr lang="ar-SA" sz="1600">
                          <a:effectLst/>
                        </a:rPr>
                        <a:t>د.سهى المهدي الجديدي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LY"/>
                    </a:p>
                  </a:txBody>
                  <a:tcPr marL="68580" marR="68580" marT="0" marB="0"/>
                </a:tc>
              </a:tr>
              <a:tr h="381737">
                <a:tc>
                  <a:txBody>
                    <a:bodyPr/>
                    <a:lstStyle/>
                    <a:p>
                      <a:pPr algn="just" rtl="1">
                        <a:lnSpc>
                          <a:spcPct val="150000"/>
                        </a:lnSpc>
                        <a:spcAft>
                          <a:spcPts val="0"/>
                        </a:spcAft>
                      </a:pPr>
                      <a:r>
                        <a:rPr lang="ar-SA" sz="16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0"/>
                        </a:spcAft>
                      </a:pPr>
                      <a:r>
                        <a:rPr lang="ar-SA" sz="1600">
                          <a:effectLst/>
                        </a:rPr>
                        <a:t>د.هدى عبدالحفيظ الشيخ</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LY"/>
                    </a:p>
                  </a:txBody>
                  <a:tcPr marL="68580" marR="68580" marT="0" marB="0"/>
                </a:tc>
              </a:tr>
              <a:tr h="381737">
                <a:tc>
                  <a:txBody>
                    <a:bodyPr/>
                    <a:lstStyle/>
                    <a:p>
                      <a:pPr algn="just" rtl="1">
                        <a:lnSpc>
                          <a:spcPct val="150000"/>
                        </a:lnSpc>
                        <a:spcAft>
                          <a:spcPts val="0"/>
                        </a:spcAft>
                      </a:pPr>
                      <a:r>
                        <a:rPr lang="ar-SA" sz="16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0"/>
                        </a:spcAft>
                      </a:pPr>
                      <a:r>
                        <a:rPr lang="ar-SA" sz="1600" dirty="0">
                          <a:effectLst/>
                        </a:rPr>
                        <a:t>أ.هناء محمد الشيباني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LY" dirty="0"/>
                    </a:p>
                  </a:txBody>
                  <a:tcPr marL="68580" marR="68580" marT="0" marB="0"/>
                </a:tc>
              </a:tr>
            </a:tbl>
          </a:graphicData>
        </a:graphic>
      </p:graphicFrame>
    </p:spTree>
    <p:extLst>
      <p:ext uri="{BB962C8B-B14F-4D97-AF65-F5344CB8AC3E}">
        <p14:creationId xmlns:p14="http://schemas.microsoft.com/office/powerpoint/2010/main" val="394864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Y" sz="4000" b="1" dirty="0"/>
              <a:t>الهدف من هذا الدليل</a:t>
            </a:r>
          </a:p>
        </p:txBody>
      </p:sp>
      <p:sp>
        <p:nvSpPr>
          <p:cNvPr id="3" name="Content Placeholder 2"/>
          <p:cNvSpPr>
            <a:spLocks noGrp="1"/>
          </p:cNvSpPr>
          <p:nvPr>
            <p:ph idx="1"/>
          </p:nvPr>
        </p:nvSpPr>
        <p:spPr/>
        <p:txBody>
          <a:bodyPr/>
          <a:lstStyle/>
          <a:p>
            <a:pPr algn="just"/>
            <a:r>
              <a:rPr lang="ar-LY" dirty="0"/>
              <a:t>اعتماد نموذج موحد </a:t>
            </a:r>
            <a:r>
              <a:rPr lang="en-US" dirty="0"/>
              <a:t> (</a:t>
            </a:r>
            <a:r>
              <a:rPr lang="en-GB" dirty="0"/>
              <a:t>Template) </a:t>
            </a:r>
            <a:r>
              <a:rPr lang="ar-LY" dirty="0"/>
              <a:t>للمحاضرات الإلكترونية التي ترفع على موقع الكلية الرسمي يوضح لأعضاء هيئة التدريس كيفية تحويل المحاضرة الورقية إلى إلكترونية.</a:t>
            </a:r>
          </a:p>
          <a:p>
            <a:pPr algn="just"/>
            <a:r>
              <a:rPr lang="ar-LY" dirty="0"/>
              <a:t>توضيح "خارطة الطريق" التي يتبعها عضو هيئة التدريس منذ اللحظة التي يقرر فيها تحويل مقرره الورقي إلى إلكتروني حتى وصوله للطالب.</a:t>
            </a:r>
          </a:p>
          <a:p>
            <a:pPr algn="just"/>
            <a:r>
              <a:rPr lang="ar-LY" dirty="0"/>
              <a:t>تبسيط عملية الإنتاج، توحيد الهوية البصرية للكلية، ضمان جودة المحتوى.</a:t>
            </a:r>
          </a:p>
        </p:txBody>
      </p:sp>
    </p:spTree>
    <p:extLst>
      <p:ext uri="{BB962C8B-B14F-4D97-AF65-F5344CB8AC3E}">
        <p14:creationId xmlns:p14="http://schemas.microsoft.com/office/powerpoint/2010/main" val="337862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35" y="590844"/>
            <a:ext cx="9947032" cy="1899138"/>
          </a:xfrm>
        </p:spPr>
        <p:txBody>
          <a:bodyPr>
            <a:normAutofit fontScale="90000"/>
          </a:bodyPr>
          <a:lstStyle/>
          <a:p>
            <a:pPr algn="just"/>
            <a:r>
              <a:rPr lang="ar-LY" sz="3200" b="1" dirty="0">
                <a:solidFill>
                  <a:srgbClr val="FF0000"/>
                </a:solidFill>
              </a:rPr>
              <a:t>تعريف المحاضرات الإلكترونية: </a:t>
            </a:r>
            <a:r>
              <a:rPr lang="ar-LY" sz="3200" dirty="0"/>
              <a:t>هي منظومة تعليمية يتم من خلالها تحويل المحاضرات التقليدية إلى محتوى إلكتروني للطالب بهدف توثيق المادة العلمية، وتسهيل استرجاعها في أي وقت. ترفع على موقع الكلية الرسمي على شبكة الإنترنت أو يتم الوصول إليها من خلال بوابة الطالب « بوابة النظام».</a:t>
            </a:r>
          </a:p>
        </p:txBody>
      </p:sp>
      <p:sp>
        <p:nvSpPr>
          <p:cNvPr id="3" name="Content Placeholder 2"/>
          <p:cNvSpPr>
            <a:spLocks noGrp="1"/>
          </p:cNvSpPr>
          <p:nvPr>
            <p:ph idx="1"/>
          </p:nvPr>
        </p:nvSpPr>
        <p:spPr>
          <a:xfrm>
            <a:off x="1295401" y="2672862"/>
            <a:ext cx="9601196" cy="3203005"/>
          </a:xfrm>
        </p:spPr>
        <p:txBody>
          <a:bodyPr/>
          <a:lstStyle/>
          <a:p>
            <a:r>
              <a:rPr lang="ar-LY" dirty="0"/>
              <a:t>مكونات المحاضرة الرقمية: </a:t>
            </a:r>
          </a:p>
          <a:p>
            <a:r>
              <a:rPr lang="ar-LY" dirty="0"/>
              <a:t>1- شرح مرئي "فيديو".</a:t>
            </a:r>
          </a:p>
          <a:p>
            <a:r>
              <a:rPr lang="ar-LY" dirty="0"/>
              <a:t>2- مادة علمية مكتوبة بصيغة </a:t>
            </a:r>
            <a:r>
              <a:rPr lang="en-US" dirty="0"/>
              <a:t>pdf</a:t>
            </a:r>
            <a:r>
              <a:rPr lang="ar-LY" dirty="0"/>
              <a:t> أو أي صيغة أخرى مناسبة. </a:t>
            </a:r>
          </a:p>
          <a:p>
            <a:r>
              <a:rPr lang="ar-LY" dirty="0"/>
              <a:t>3- روابط إثرائية لليوتيوب.</a:t>
            </a:r>
          </a:p>
          <a:p>
            <a:r>
              <a:rPr lang="ar-LY" dirty="0"/>
              <a:t>4- اختبارات ذاتية لتقييم المستوى.</a:t>
            </a:r>
          </a:p>
          <a:p>
            <a:endParaRPr lang="ar-LY" dirty="0"/>
          </a:p>
        </p:txBody>
      </p:sp>
    </p:spTree>
    <p:extLst>
      <p:ext uri="{BB962C8B-B14F-4D97-AF65-F5344CB8AC3E}">
        <p14:creationId xmlns:p14="http://schemas.microsoft.com/office/powerpoint/2010/main" val="178400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Y" sz="4000" b="1" dirty="0"/>
              <a:t>المواصفات الفنية للمقررات الإلكترونية</a:t>
            </a:r>
          </a:p>
        </p:txBody>
      </p:sp>
      <p:sp>
        <p:nvSpPr>
          <p:cNvPr id="3" name="Content Placeholder 2"/>
          <p:cNvSpPr>
            <a:spLocks noGrp="1"/>
          </p:cNvSpPr>
          <p:nvPr>
            <p:ph idx="1"/>
          </p:nvPr>
        </p:nvSpPr>
        <p:spPr/>
        <p:txBody>
          <a:bodyPr>
            <a:normAutofit/>
          </a:bodyPr>
          <a:lstStyle/>
          <a:p>
            <a:r>
              <a:rPr lang="ar-LY" dirty="0"/>
              <a:t>ضرورة وضع شعار الجامعة والكلية في كل شريحة/صفحة.</a:t>
            </a:r>
          </a:p>
          <a:p>
            <a:r>
              <a:rPr lang="ar-LY" dirty="0"/>
              <a:t>(عنوان المحاضرة -&gt; الأهداف -&gt; المحتوى العلمي -&gt; الخاتمة -&gt; المراجع).</a:t>
            </a:r>
          </a:p>
          <a:p>
            <a:r>
              <a:rPr lang="ar-LY" dirty="0"/>
              <a:t>لغة العرض: استخدم أسلوب "النقاط" بدلًا من الفقرات الطويلة، لتسهيل القراءة عبر شاشات الهاتف.</a:t>
            </a:r>
          </a:p>
        </p:txBody>
      </p:sp>
    </p:spTree>
    <p:extLst>
      <p:ext uri="{BB962C8B-B14F-4D97-AF65-F5344CB8AC3E}">
        <p14:creationId xmlns:p14="http://schemas.microsoft.com/office/powerpoint/2010/main" val="305040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Y" sz="4000" b="1" dirty="0"/>
              <a:t>المرحلة الثانية: إثراء المحتوى بالوسائط </a:t>
            </a:r>
          </a:p>
        </p:txBody>
      </p:sp>
      <p:sp>
        <p:nvSpPr>
          <p:cNvPr id="3" name="Content Placeholder 2"/>
          <p:cNvSpPr>
            <a:spLocks noGrp="1"/>
          </p:cNvSpPr>
          <p:nvPr>
            <p:ph idx="1"/>
          </p:nvPr>
        </p:nvSpPr>
        <p:spPr/>
        <p:txBody>
          <a:bodyPr/>
          <a:lstStyle/>
          <a:p>
            <a:r>
              <a:rPr lang="ar-LY" dirty="0"/>
              <a:t>صمم خرائط توضح (التسلسل الهرمي للقوانين) أو (توزيع السلطات) أو (المناطق البحرية).</a:t>
            </a:r>
          </a:p>
          <a:p>
            <a:r>
              <a:rPr lang="ar-LY" b="1" dirty="0"/>
              <a:t>الروابط التفاعلية:</a:t>
            </a:r>
            <a:r>
              <a:rPr lang="ar-LY" dirty="0"/>
              <a:t> بدلًا من كتابة نصوص أحكام قضائية أو تشريعية طويلة.</a:t>
            </a:r>
          </a:p>
        </p:txBody>
      </p:sp>
    </p:spTree>
    <p:extLst>
      <p:ext uri="{BB962C8B-B14F-4D97-AF65-F5344CB8AC3E}">
        <p14:creationId xmlns:p14="http://schemas.microsoft.com/office/powerpoint/2010/main" val="115023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Y" sz="4000" b="1" dirty="0"/>
              <a:t>المرحلة الثالثة: تسجيل الصوت في حالة - الفيديو</a:t>
            </a:r>
            <a:endParaRPr lang="ar-LY" sz="4000" dirty="0"/>
          </a:p>
        </p:txBody>
      </p:sp>
      <p:sp>
        <p:nvSpPr>
          <p:cNvPr id="3" name="Content Placeholder 2"/>
          <p:cNvSpPr>
            <a:spLocks noGrp="1"/>
          </p:cNvSpPr>
          <p:nvPr>
            <p:ph idx="1"/>
          </p:nvPr>
        </p:nvSpPr>
        <p:spPr/>
        <p:txBody>
          <a:bodyPr>
            <a:normAutofit lnSpcReduction="10000"/>
          </a:bodyPr>
          <a:lstStyle/>
          <a:p>
            <a:pPr algn="just"/>
            <a:r>
              <a:rPr lang="ar-LY" b="1" dirty="0"/>
              <a:t>إ</a:t>
            </a:r>
            <a:r>
              <a:rPr lang="ar-LY" dirty="0"/>
              <a:t>ضافة صوتك إلى الشرائح يعوض غياب التواصل المباشر في القاعة الدراسية:</a:t>
            </a:r>
          </a:p>
          <a:p>
            <a:pPr algn="just"/>
            <a:r>
              <a:rPr lang="ar-LY" dirty="0"/>
              <a:t>من برنامج (</a:t>
            </a:r>
            <a:r>
              <a:rPr lang="en-GB" dirty="0"/>
              <a:t>PowerPoint</a:t>
            </a:r>
            <a:r>
              <a:rPr lang="ar-LY" dirty="0"/>
              <a:t>)</a:t>
            </a:r>
            <a:r>
              <a:rPr lang="en-GB" dirty="0"/>
              <a:t>، </a:t>
            </a:r>
            <a:r>
              <a:rPr lang="ar-LY" dirty="0"/>
              <a:t>اذهب إلى علامة التبويب </a:t>
            </a:r>
            <a:r>
              <a:rPr lang="ar-LY" b="1" dirty="0"/>
              <a:t>(</a:t>
            </a:r>
            <a:r>
              <a:rPr lang="en-GB" b="1" dirty="0"/>
              <a:t>Record</a:t>
            </a:r>
            <a:r>
              <a:rPr lang="ar-LY" b="1" dirty="0"/>
              <a:t>) أو (تسجيل)</a:t>
            </a:r>
            <a:r>
              <a:rPr lang="ar-LY" dirty="0"/>
              <a:t>.</a:t>
            </a:r>
          </a:p>
          <a:p>
            <a:pPr algn="just"/>
            <a:r>
              <a:rPr lang="ar-LY" dirty="0"/>
              <a:t>اختر</a:t>
            </a:r>
            <a:r>
              <a:rPr lang="en-GB" b="1" dirty="0"/>
              <a:t>From Beginning) </a:t>
            </a:r>
            <a:r>
              <a:rPr lang="ar-LY" b="1" dirty="0"/>
              <a:t>) أو (من البداية)</a:t>
            </a:r>
            <a:r>
              <a:rPr lang="ar-LY" dirty="0"/>
              <a:t>.</a:t>
            </a:r>
          </a:p>
          <a:p>
            <a:pPr algn="just"/>
            <a:r>
              <a:rPr lang="ar-LY" dirty="0"/>
              <a:t>سجّل شرحك لكل شريحة على حدة؛ فهذا يتيح للطالب سماع تعليقك القانوني، وتأكيدك على النقاط الجوهرية.</a:t>
            </a:r>
          </a:p>
          <a:p>
            <a:pPr algn="just"/>
            <a:r>
              <a:rPr lang="ar-LY" dirty="0"/>
              <a:t>يمكنك استخدام "مؤشر الليزر" الموجود داخل البرنامج للإشارة إلى نصوص قانونية معينة أثناء الحديث.</a:t>
            </a:r>
          </a:p>
          <a:p>
            <a:endParaRPr lang="ar-LY" dirty="0"/>
          </a:p>
        </p:txBody>
      </p:sp>
    </p:spTree>
    <p:extLst>
      <p:ext uri="{BB962C8B-B14F-4D97-AF65-F5344CB8AC3E}">
        <p14:creationId xmlns:p14="http://schemas.microsoft.com/office/powerpoint/2010/main" val="84730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127" y="1815922"/>
            <a:ext cx="10457645" cy="4355632"/>
          </a:xfrm>
        </p:spPr>
      </p:pic>
    </p:spTree>
    <p:extLst>
      <p:ext uri="{BB962C8B-B14F-4D97-AF65-F5344CB8AC3E}">
        <p14:creationId xmlns:p14="http://schemas.microsoft.com/office/powerpoint/2010/main" val="421313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8A8C7B2-B945-B134-7309-F267D3E3F700}"/>
              </a:ext>
            </a:extLst>
          </p:cNvPr>
          <p:cNvSpPr>
            <a:spLocks noGrp="1"/>
          </p:cNvSpPr>
          <p:nvPr>
            <p:ph type="title"/>
          </p:nvPr>
        </p:nvSpPr>
        <p:spPr/>
        <p:txBody>
          <a:bodyPr>
            <a:normAutofit/>
          </a:bodyPr>
          <a:lstStyle/>
          <a:p>
            <a:r>
              <a:rPr lang="ar-LY" sz="4000" b="1" dirty="0"/>
              <a:t>تنبيهات قانونية بشأن حقوق الملكية الفكرية</a:t>
            </a:r>
          </a:p>
        </p:txBody>
      </p:sp>
      <p:sp>
        <p:nvSpPr>
          <p:cNvPr id="3" name="عنصر نائب للمحتوى 2">
            <a:extLst>
              <a:ext uri="{FF2B5EF4-FFF2-40B4-BE49-F238E27FC236}">
                <a16:creationId xmlns:a16="http://schemas.microsoft.com/office/drawing/2014/main" xmlns="" id="{DB9E6496-B472-1F77-9134-F0B3B38EC04B}"/>
              </a:ext>
            </a:extLst>
          </p:cNvPr>
          <p:cNvSpPr>
            <a:spLocks noGrp="1"/>
          </p:cNvSpPr>
          <p:nvPr>
            <p:ph idx="1"/>
          </p:nvPr>
        </p:nvSpPr>
        <p:spPr/>
        <p:txBody>
          <a:bodyPr>
            <a:normAutofit fontScale="92500"/>
          </a:bodyPr>
          <a:lstStyle/>
          <a:p>
            <a:pPr algn="just"/>
            <a:r>
              <a:rPr lang="ar-LY" dirty="0"/>
              <a:t>إذا اختار عضو هيئة التدريس أن تكون محاضراته على شكل مذكرات أو ملازم تدريسية أو شرائح إلكترونية أو عروض تقديمية أو ما شابهها، فالمتوقع منه هو أن يقوم بتحضير وكتابة مادتها العلمية بنفسه.</a:t>
            </a:r>
          </a:p>
          <a:p>
            <a:pPr algn="just"/>
            <a:r>
              <a:rPr lang="ar-LY" dirty="0"/>
              <a:t>إذا أراد عضو هيئة التدريس أن يرجع في محاضراته هذه إلى مصادر أو مراجع معينة أو ينقل منها، فيجب عليه أن يتبّع في ذلك قواعد الإحالة والاقتباس المعمول بها في مجال الدراسات القانونية.</a:t>
            </a:r>
          </a:p>
          <a:p>
            <a:pPr algn="just"/>
            <a:r>
              <a:rPr lang="ar-LY" dirty="0"/>
              <a:t>لا يجوز، باستثناء الحالة السابقة، نسخ ولا تصوير ولا تسجيل أعمال الآخرين المحمية بموجب قوانين الملكية الفكرية وإتاحتها للغير، سواء للطلاب أم لغيرهم، إلا إذا سمح المؤلف بذلك صراحة بموجب إذن خطي خاص موقع منه.</a:t>
            </a:r>
          </a:p>
        </p:txBody>
      </p:sp>
    </p:spTree>
    <p:extLst>
      <p:ext uri="{BB962C8B-B14F-4D97-AF65-F5344CB8AC3E}">
        <p14:creationId xmlns:p14="http://schemas.microsoft.com/office/powerpoint/2010/main" val="168856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LY" dirty="0"/>
              <a:t>تذكر دائمًا تذييل كل عرض تقديمي بعبارة: جميع الحقوق محفوظة </a:t>
            </a:r>
            <a:r>
              <a:rPr lang="ar-LY"/>
              <a:t>لكلية القانون صرمان </a:t>
            </a:r>
            <a:r>
              <a:rPr lang="ar-LY" dirty="0"/>
              <a:t>- جامعة صبراتة)، مع الإشارة إلى أن هذا المحتوى مخصص للأغراض التعليمية. </a:t>
            </a:r>
          </a:p>
        </p:txBody>
      </p:sp>
    </p:spTree>
    <p:extLst>
      <p:ext uri="{BB962C8B-B14F-4D97-AF65-F5344CB8AC3E}">
        <p14:creationId xmlns:p14="http://schemas.microsoft.com/office/powerpoint/2010/main" val="3825691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121</TotalTime>
  <Words>501</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Tahoma</vt:lpstr>
      <vt:lpstr>Times New Roman</vt:lpstr>
      <vt:lpstr>Organic</vt:lpstr>
      <vt:lpstr>دولة ليبيـــــــــــــــــا وزارة التعليم العالي والبحث العلمي جامعة صبراتة </vt:lpstr>
      <vt:lpstr>الهدف من هذا الدليل</vt:lpstr>
      <vt:lpstr>تعريف المحاضرات الإلكترونية: هي منظومة تعليمية يتم من خلالها تحويل المحاضرات التقليدية إلى محتوى إلكتروني للطالب بهدف توثيق المادة العلمية، وتسهيل استرجاعها في أي وقت. ترفع على موقع الكلية الرسمي على شبكة الإنترنت أو يتم الوصول إليها من خلال بوابة الطالب « بوابة النظام».</vt:lpstr>
      <vt:lpstr>المواصفات الفنية للمقررات الإلكترونية</vt:lpstr>
      <vt:lpstr>المرحلة الثانية: إثراء المحتوى بالوسائط </vt:lpstr>
      <vt:lpstr>المرحلة الثالثة: تسجيل الصوت في حالة - الفيديو</vt:lpstr>
      <vt:lpstr>PowerPoint Presentation</vt:lpstr>
      <vt:lpstr>تنبيهات قانونية بشأن حقوق الملكية الفكرية</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دولة ليبيـــــــــــــــــا وزارة التعليم العالي والبحث العلمي              جامعة صبراتة</dc:title>
  <dc:creator>acerr</dc:creator>
  <cp:lastModifiedBy>acerr</cp:lastModifiedBy>
  <cp:revision>19</cp:revision>
  <dcterms:created xsi:type="dcterms:W3CDTF">2026-04-21T20:57:09Z</dcterms:created>
  <dcterms:modified xsi:type="dcterms:W3CDTF">2026-05-10T12:24:57Z</dcterms:modified>
</cp:coreProperties>
</file>